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306" r:id="rId11"/>
    <p:sldId id="268" r:id="rId12"/>
    <p:sldId id="300" r:id="rId13"/>
    <p:sldId id="301" r:id="rId14"/>
    <p:sldId id="269" r:id="rId15"/>
    <p:sldId id="270" r:id="rId16"/>
    <p:sldId id="271" r:id="rId17"/>
    <p:sldId id="302" r:id="rId18"/>
    <p:sldId id="303" r:id="rId19"/>
    <p:sldId id="272" r:id="rId20"/>
    <p:sldId id="274" r:id="rId21"/>
    <p:sldId id="273" r:id="rId22"/>
    <p:sldId id="275" r:id="rId23"/>
    <p:sldId id="276" r:id="rId24"/>
    <p:sldId id="277" r:id="rId25"/>
    <p:sldId id="278" r:id="rId26"/>
    <p:sldId id="298" r:id="rId27"/>
    <p:sldId id="299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305" r:id="rId36"/>
    <p:sldId id="286" r:id="rId37"/>
    <p:sldId id="288" r:id="rId38"/>
    <p:sldId id="289" r:id="rId39"/>
    <p:sldId id="290" r:id="rId40"/>
    <p:sldId id="291" r:id="rId41"/>
    <p:sldId id="292" r:id="rId42"/>
    <p:sldId id="304" r:id="rId43"/>
    <p:sldId id="293" r:id="rId44"/>
    <p:sldId id="294" r:id="rId45"/>
    <p:sldId id="295" r:id="rId46"/>
    <p:sldId id="296" r:id="rId47"/>
    <p:sldId id="297" r:id="rId4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500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50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500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500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11/26/2020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15000">
    <p:diamond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s010.radikal.ru/i312/1112/38/221521177f7e.pn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s010.radikal.ru/i312/1112/38/221521177f7e.png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s010.radikal.ru/i312/1112/38/221521177f7e.png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://s010.radikal.ru/i312/1112/38/221521177f7e.png" TargetMode="Externa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s010.radikal.ru/i312/1112/38/221521177f7e.png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hyperlink" Target="http://s010.radikal.ru/i312/1112/38/221521177f7e.p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s010.radikal.ru/i312/1112/38/221521177f7e.pn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s010.radikal.ru/i312/1112/38/221521177f7e.pn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s010.radikal.ru/i312/1112/38/221521177f7e.pn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010.radikal.ru/i312/1112/38/221521177f7e.pn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447800"/>
            <a:ext cx="6858000" cy="18288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Book Antiqua" pitchFamily="18" charset="0"/>
              </a:rPr>
              <a:t>Дорогами войны</a:t>
            </a:r>
            <a:r>
              <a:rPr lang="ru-RU" sz="5800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5800" dirty="0" smtClean="0">
                <a:solidFill>
                  <a:srgbClr val="FF0000"/>
                </a:solidFill>
                <a:latin typeface="Book Antiqua" pitchFamily="18" charset="0"/>
              </a:rPr>
            </a:br>
            <a:endParaRPr lang="ru-RU" sz="58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7854696" cy="35052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/>
              <a:t>члены историко-краеведческого объединения «Исток»</a:t>
            </a:r>
            <a:endParaRPr lang="ru-RU" sz="1800" i="1" dirty="0" smtClean="0"/>
          </a:p>
          <a:p>
            <a:pPr algn="ctr"/>
            <a:r>
              <a:rPr lang="ru-RU" sz="1800" b="1" i="1" dirty="0" smtClean="0"/>
              <a:t>муниципального казенного общеобразовательного учреждения         «</a:t>
            </a:r>
            <a:r>
              <a:rPr lang="ru-RU" sz="1800" b="1" i="1" dirty="0" err="1" smtClean="0"/>
              <a:t>Порздневская</a:t>
            </a:r>
            <a:r>
              <a:rPr lang="ru-RU" sz="1800" b="1" i="1" dirty="0" smtClean="0"/>
              <a:t> средняя школа» </a:t>
            </a:r>
            <a:r>
              <a:rPr lang="ru-RU" sz="1800" b="1" i="1" dirty="0" err="1" smtClean="0"/>
              <a:t>Лухского</a:t>
            </a:r>
            <a:r>
              <a:rPr lang="ru-RU" sz="1800" b="1" i="1" dirty="0" smtClean="0"/>
              <a:t> района </a:t>
            </a:r>
          </a:p>
          <a:p>
            <a:pPr algn="ctr"/>
            <a:r>
              <a:rPr lang="ru-RU" sz="1800" b="1" i="1" dirty="0" smtClean="0"/>
              <a:t>Ивановской области</a:t>
            </a:r>
            <a:endParaRPr lang="ru-RU" sz="1800" i="1" dirty="0" smtClean="0"/>
          </a:p>
          <a:p>
            <a:r>
              <a:rPr lang="ru-RU" sz="1800" b="1" dirty="0" smtClean="0"/>
              <a:t>  </a:t>
            </a:r>
            <a:endParaRPr lang="ru-RU" sz="1800" dirty="0" smtClean="0"/>
          </a:p>
          <a:p>
            <a:pPr algn="ctr"/>
            <a:r>
              <a:rPr lang="ru-RU" sz="2000" b="1" dirty="0" err="1" smtClean="0">
                <a:solidFill>
                  <a:srgbClr val="FFFF00"/>
                </a:solidFill>
                <a:latin typeface="Book Antiqua" pitchFamily="18" charset="0"/>
              </a:rPr>
              <a:t>Кокин</a:t>
            </a:r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 Максим Сергеевич</a:t>
            </a:r>
          </a:p>
          <a:p>
            <a:pPr algn="ctr"/>
            <a:r>
              <a:rPr lang="ru-RU" sz="2000" b="1" dirty="0" err="1" smtClean="0">
                <a:solidFill>
                  <a:srgbClr val="FFFF00"/>
                </a:solidFill>
                <a:latin typeface="Book Antiqua" pitchFamily="18" charset="0"/>
              </a:rPr>
              <a:t>Тухтаева</a:t>
            </a:r>
            <a:r>
              <a:rPr lang="ru-RU" sz="2000" b="1" dirty="0" smtClean="0">
                <a:solidFill>
                  <a:srgbClr val="FFFF00"/>
                </a:solidFill>
                <a:latin typeface="Book Antiqua" pitchFamily="18" charset="0"/>
              </a:rPr>
              <a:t> Алина </a:t>
            </a:r>
            <a:r>
              <a:rPr lang="ru-RU" sz="2000" b="1" dirty="0" err="1" smtClean="0">
                <a:solidFill>
                  <a:srgbClr val="FFFF00"/>
                </a:solidFill>
                <a:latin typeface="Book Antiqua" pitchFamily="18" charset="0"/>
              </a:rPr>
              <a:t>Шухрадовна</a:t>
            </a:r>
            <a:endParaRPr lang="ru-RU" sz="20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pic>
        <p:nvPicPr>
          <p:cNvPr id="4" name="Picture 7" descr="Картинка 4 из 5827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6959">
            <a:off x="-109021" y="-98546"/>
            <a:ext cx="2900674" cy="216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14800" y="2667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Авторы:</a:t>
            </a:r>
            <a:endParaRPr lang="ru-RU" dirty="0"/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Жидков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7000" y="6096000"/>
            <a:ext cx="411480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 Панорама  разрушенного  Смоленска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2.mycdn.me/i?r=AyH4iRPQ2q0otWIFepML2LxRwQwRrmXmsQKltdUgVd2Mu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85800" y="6057781"/>
            <a:ext cx="7696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Авиабомбы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Музей "Смоленщина в годы Великой Отечественной войны 1941-1945 гг."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90764" y="-42086"/>
            <a:ext cx="2028687" cy="151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Жидкова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8674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Настоящая партизанская землянка </a:t>
            </a:r>
          </a:p>
          <a:p>
            <a:pPr algn="ctr"/>
            <a:endParaRPr lang="ru-RU" sz="1600" b="1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Музей "Смоленщина в годы Великой Отечественной войны 1941-1945 гг." </a:t>
            </a:r>
            <a:endParaRPr lang="ru-RU" sz="16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Жидкова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" y="58674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Настоящая партизанская землянка</a:t>
            </a:r>
          </a:p>
          <a:p>
            <a:pPr algn="ctr"/>
            <a:endParaRPr lang="ru-RU" sz="16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3"/>
                </a:solidFill>
              </a:rPr>
              <a:t> </a:t>
            </a:r>
            <a:r>
              <a:rPr lang="ru-RU" sz="1600" b="1" dirty="0" smtClean="0"/>
              <a:t>Музей "Смоленщина в годы Великой Отечественной войны 1941 -1945 гг."</a:t>
            </a:r>
            <a:endParaRPr lang="ru-RU" sz="1600" b="1" dirty="0"/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Lenovo\Desktop\IMG_01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9962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52400" y="6096000"/>
            <a:ext cx="8991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Calibri" pitchFamily="34" charset="0"/>
                <a:cs typeface="Calibri" pitchFamily="34" charset="0"/>
              </a:rPr>
              <a:t>Музей боевой техники времен Великой Отечественной войны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Calibri" pitchFamily="34" charset="0"/>
                <a:cs typeface="Calibri" pitchFamily="34" charset="0"/>
              </a:rPr>
              <a:t> под открытым небом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5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329957" y="-48333"/>
            <a:ext cx="1853606" cy="140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2.mycdn.me/i?r=AzEnsT7vwF33wI5xm5ED0r61FQpjws3ZYshIiHDMGpZGiV26cdPwlhAS6mTlG7F82Z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876800" y="0"/>
            <a:ext cx="42672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FFFF00"/>
              </a:solidFill>
              <a:latin typeface="Bookman Old Style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«Опаленный цветок» 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FFFF00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памятник детям - узникам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FFFF00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фашистских  лагерей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FFFF00"/>
              </a:solidFill>
              <a:latin typeface="Bookman Old Style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FFFF00"/>
              </a:solidFill>
              <a:latin typeface="Bookman Old Style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FFFF00"/>
              </a:solidFill>
              <a:latin typeface="Bookman Old Style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Автор проекта-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Александр Семёнович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Парфёнов</a:t>
            </a:r>
          </a:p>
        </p:txBody>
      </p:sp>
      <p:pic>
        <p:nvPicPr>
          <p:cNvPr id="5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5846375" y="3068594"/>
            <a:ext cx="1788313" cy="143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181600" y="4800600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Памятник установлен в год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60-летия Победы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в  Великой Отечественной войне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2.mycdn.me/i?r=AyH4iRPQ2q0otWIFepML2LxR5QjkNC4N7ttmB2_hk11TEw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79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81200" y="6211669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Центральный парк культуры и отдыха </a:t>
            </a:r>
            <a:r>
              <a:rPr lang="ru-RU" sz="2000" b="1" dirty="0" smtClean="0">
                <a:solidFill>
                  <a:srgbClr val="FFFF00"/>
                </a:solidFill>
              </a:rPr>
              <a:t>"Лопатинский сад"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5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296233" y="-117159"/>
            <a:ext cx="1958608" cy="17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Жидков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95600" y="6324600"/>
            <a:ext cx="54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Гостиница "Дворянское гнездо» г. Смоленск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 Жидкова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09800" y="5657671"/>
            <a:ext cx="563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Парковая зона... </a:t>
            </a:r>
          </a:p>
          <a:p>
            <a:pPr algn="ctr"/>
            <a:endParaRPr lang="ru-RU" sz="16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Гостиница "Дворянское гнездо" г. Смоленск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Lenovo\Desktop\Смоленск\IMG_01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09800" y="5334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Река Западная Двина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г. Велиж Смоленская область 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838200"/>
            <a:ext cx="7851648" cy="5257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i="1" dirty="0" smtClean="0">
                <a:solidFill>
                  <a:srgbClr val="FFFF00"/>
                </a:solidFill>
                <a:latin typeface="Bookman Old Style" pitchFamily="18" charset="0"/>
              </a:rPr>
              <a:t>Святыми обелисками в пути                                                                                                                           Победная дорога порастала.                                                                                                                           Смоленщина!                                                                                                                           Здесь метра не найти,                                                                                                                           Чтоб не был тронут                                                                                                                           Роковым металлом…</a:t>
            </a:r>
            <a:endParaRPr lang="ru-RU" sz="36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4" name="Picture 7" descr="Картинка 4 из 5827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6959">
            <a:off x="-34424" y="-108656"/>
            <a:ext cx="2347105" cy="17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Lenovo\Desktop\Смоленск\IMG_01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1534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5719227"/>
            <a:ext cx="838795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Экскурсовод  провёл для нас экскурсию по городу и рассказал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о мемориалах, заложенных в память об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ивановцах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, защищавших Велиж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Велижский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район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5400" y="0"/>
            <a:ext cx="64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FFFF00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Велижский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 районный историко-краеведческий музей Смоленская область</a:t>
            </a:r>
          </a:p>
        </p:txBody>
      </p:sp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80130" y="389511"/>
            <a:ext cx="1690270" cy="158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62000" y="60198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Экспозиция, посвященная пяти ивановским дивизиям, защищавшим город Велиж от немецко-фашистских захватчиков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C:\Users\Lenovo\Desktop\Смоленск\IMG_01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338054" y="-52794"/>
            <a:ext cx="1814880" cy="143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2.mycdn.me/i?r=AyH4iRPQ2q0otWIFepML2LxRJZ5G61D9STo8MmQzEQQOr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82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4800" y="58674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Bookman Old Style" pitchFamily="18" charset="0"/>
              </a:rPr>
              <a:t>Мемориал, возведенный благодарными жителями в память о погибшей Иваново-Полоцкой 332 стрелковой дивизии 4 ударной Армии, защищавшей город Велиж Смоленской области</a:t>
            </a:r>
            <a:endParaRPr lang="ru-RU" sz="1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6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312319" y="-103663"/>
            <a:ext cx="2071190" cy="159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2.mycdn.me/i?r=AyH4iRPQ2q0otWIFepML2LxRE2Gs1EUVxu3UzRMyZlQQQ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" y="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Мемориал, возведенный благодарными жителями в память о погибшей Иваново-Полоцкой 332 стрелковой дивизии 4 ударной Армии, защищавшей город Велиж Смоленской области</a:t>
            </a:r>
            <a:endParaRPr lang="ru-RU" sz="16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6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270794" y="5139102"/>
            <a:ext cx="2302674" cy="158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Смоленск\IMG_01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38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57150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Bookman Old Style" pitchFamily="18" charset="0"/>
              </a:rPr>
              <a:t>Здесь шли бои 332-й  Иваново – Полоцкой стрелковой дивизии с фашистскими захватчиками</a:t>
            </a:r>
            <a:endParaRPr lang="ru-RU" sz="1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8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234865" y="-47493"/>
            <a:ext cx="1880967" cy="158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52800" y="152400"/>
            <a:ext cx="2276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Окраина Велижа</a:t>
            </a: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Смоленск\IMG_01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30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43000" y="1524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Памятник «Пять штыков»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 г. Велиж, Смоленская область </a:t>
            </a:r>
            <a:r>
              <a:rPr lang="ru-RU" sz="2000" b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endParaRPr lang="ru-RU" sz="20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5791200"/>
            <a:ext cx="723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9 мая 1975 года </a:t>
            </a:r>
            <a:r>
              <a:rPr lang="ru-RU" sz="1600" b="1" dirty="0" smtClean="0">
                <a:solidFill>
                  <a:schemeClr val="bg1"/>
                </a:solidFill>
                <a:latin typeface="Bookman Old Style" pitchFamily="18" charset="0"/>
              </a:rPr>
              <a:t>на восточной окраине Велижа был открыт мемориал в честь героической 4-й Ударной армии</a:t>
            </a:r>
            <a:endParaRPr lang="ru-RU" sz="1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7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182766" y="-44096"/>
            <a:ext cx="1880967" cy="181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Жидкова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8382000" cy="5410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33600" y="228600"/>
            <a:ext cx="51751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Возложение </a:t>
            </a:r>
            <a:r>
              <a:rPr lang="ru-RU" sz="1600" b="1" dirty="0" smtClean="0">
                <a:solidFill>
                  <a:srgbClr val="FFFF00"/>
                </a:solidFill>
              </a:rPr>
              <a:t>венка   к   </a:t>
            </a:r>
            <a:r>
              <a:rPr lang="ru-RU" sz="1600" b="1" dirty="0" smtClean="0">
                <a:solidFill>
                  <a:srgbClr val="FFFF00"/>
                </a:solidFill>
              </a:rPr>
              <a:t>п</a:t>
            </a:r>
            <a:r>
              <a:rPr lang="ru-RU" sz="1600" b="1" dirty="0" smtClean="0">
                <a:solidFill>
                  <a:srgbClr val="FFFF00"/>
                </a:solidFill>
              </a:rPr>
              <a:t>амятнику «Пять штыков</a:t>
            </a:r>
            <a:r>
              <a:rPr lang="ru-RU" sz="1600" b="1" dirty="0" smtClean="0">
                <a:solidFill>
                  <a:srgbClr val="FFFF00"/>
                </a:solidFill>
              </a:rPr>
              <a:t>»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6027003"/>
            <a:ext cx="838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4-я ударная армия Калининского фронта 601 день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(с 29.01.1942 по 20.09.1943)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вела </a:t>
            </a:r>
            <a:b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упорные бои с фашистскими захватчиками за г. Велиж 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0600" y="685800"/>
            <a:ext cx="70866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i="1" dirty="0" smtClean="0"/>
              <a:t> </a:t>
            </a:r>
            <a:r>
              <a:rPr lang="ru-RU" sz="1600" b="1" i="1" dirty="0" smtClean="0">
                <a:solidFill>
                  <a:schemeClr val="bg1"/>
                </a:solidFill>
              </a:rPr>
              <a:t>Автор проекта - </a:t>
            </a:r>
            <a:r>
              <a:rPr lang="ru-RU" sz="1600" b="1" dirty="0" smtClean="0">
                <a:solidFill>
                  <a:schemeClr val="bg1"/>
                </a:solidFill>
              </a:rPr>
              <a:t>майор В.Г. </a:t>
            </a:r>
            <a:r>
              <a:rPr lang="ru-RU" sz="1600" b="1" dirty="0" err="1" smtClean="0">
                <a:solidFill>
                  <a:schemeClr val="bg1"/>
                </a:solidFill>
              </a:rPr>
              <a:t>Шнурук</a:t>
            </a:r>
            <a:r>
              <a:rPr lang="ru-RU" sz="1600" b="1" dirty="0" smtClean="0">
                <a:solidFill>
                  <a:schemeClr val="bg1"/>
                </a:solidFill>
              </a:rPr>
              <a:t>.  В его сооружении принимали участие воины Советской Армии и жители города. Памятник-мемориал возведен на насыпном, бетонированном, прямоугольном возвышении площадью 60 кв.м. На лицевой стороне прямоугольника - мемориальная  доска с выбитыми на ней словами: </a:t>
            </a:r>
            <a:r>
              <a:rPr lang="ru-RU" sz="1600" b="1" dirty="0" smtClean="0">
                <a:solidFill>
                  <a:srgbClr val="FFFF00"/>
                </a:solidFill>
              </a:rPr>
              <a:t>«Воинам Советской Армии, героически оборонявшим и освободившим город Велиж и район от немецко-фашистских  захватчиков».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У основания прямоугольника с той же стороны уложена металлическая  плита, на которой отлиты номера соединений и частей, сражавшихся за Велиж. С левой и правой сторон у подножия взметнувшейся ввысь от 17,5-метровой стрелы установлены скатом на восточную сторону пять бетонных надолб - по числу стрелковых дивизий, входивших в состав армии (249, 332, 334, 358, 360 дивизий). Из надолб выступают острием на запад  восьмиметровые трехгранные штыки из нержавеющей стали, как напоминание иноземным захватчикам об острие русского оружия.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/>
          </a:p>
        </p:txBody>
      </p:sp>
      <p:pic>
        <p:nvPicPr>
          <p:cNvPr id="5" name="Picture 7" descr="Картинка 4 из 5827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6959">
            <a:off x="-191993" y="-73978"/>
            <a:ext cx="1593665" cy="123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Lenovo\Desktop\Смоленск\IMG_01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62400"/>
            <a:ext cx="4320000" cy="26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Lenovo\Desktop\Смоленск\IMG_01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2400"/>
            <a:ext cx="43148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2.mycdn.me/i?r=AzEnsT7vwF33wI5xm5ED0r61GMRjp32-ryjWHicEhHnInF26cdPwlhAS6mTlG7F82Z4&amp;fn=legacy_5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838200"/>
            <a:ext cx="29718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600200" y="0"/>
            <a:ext cx="7010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Bookman Old Style" pitchFamily="18" charset="0"/>
              </a:rPr>
              <a:t>Мемориал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Bookman Old Style" pitchFamily="18" charset="0"/>
              </a:rPr>
              <a:t>Лидова</a:t>
            </a:r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 гора </a:t>
            </a:r>
            <a:endParaRPr lang="ru-RU" sz="1600" b="1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Смоленская область, 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 г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. Велиж </a:t>
            </a:r>
            <a:endParaRPr lang="ru-RU" sz="16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343400" y="1143000"/>
            <a:ext cx="3962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Братская могила воинов Советской Армии, погибших в 1941—1943 гг. в боях с немецко-фашистскими захватчиками. Установлена скульптура </a:t>
            </a:r>
            <a:endParaRPr lang="ru-RU" sz="1600" b="1" dirty="0" smtClean="0">
              <a:latin typeface="Bookman Old Style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и открыто  мемориальное кладбище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к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50 -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летию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Победы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в мае 1995г.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" name="Picture 7" descr="Картинка 4 из 58276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66959">
            <a:off x="-234865" y="-47493"/>
            <a:ext cx="1880967" cy="158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расса р133, указатель псковская область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432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180655" y="-45140"/>
            <a:ext cx="1880967" cy="137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47800" y="586740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itchFamily="18" charset="0"/>
              </a:rPr>
              <a:t>Граница Смоленской и Псковской областей</a:t>
            </a:r>
            <a:endParaRPr lang="ru-RU" sz="2000" b="1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8382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Город Невель</a:t>
            </a:r>
            <a:endParaRPr lang="ru-RU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600" y="1828800"/>
            <a:ext cx="7854696" cy="175260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200" u="sng" dirty="0" smtClean="0">
                <a:solidFill>
                  <a:srgbClr val="FFFF00"/>
                </a:solidFill>
              </a:rPr>
              <a:t>Цель поездки нашей команды</a:t>
            </a:r>
            <a:r>
              <a:rPr lang="ru-RU" sz="3200" dirty="0" smtClean="0">
                <a:solidFill>
                  <a:srgbClr val="FFFF00"/>
                </a:solidFill>
              </a:rPr>
              <a:t> –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собрать информацию о боевом пути 332-й Иваново-Полоцкой стрелковой дивизии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7" descr="Картинка 4 из 5827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6959">
            <a:off x="-232347" y="-74974"/>
            <a:ext cx="3007885" cy="244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09600" y="3733800"/>
            <a:ext cx="8001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Наш маршрут: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Иваново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Москва – Смоленск - Велиж (Смоленская область) - Невель (Псковская область) – Смоленск – Москва – Владимир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Иваново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Lenovo\Desktop\Смоленск\IMG_01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792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219200" y="0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Мемориал 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Голубая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дача».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 Еврейское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кладбище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57200" y="5638800"/>
            <a:ext cx="8458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Bookman Old Style" pitchFamily="18" charset="0"/>
                <a:ea typeface="Calibri" pitchFamily="34" charset="0"/>
                <a:cs typeface="Calibri" pitchFamily="34" charset="0"/>
              </a:rPr>
              <a:t>Под поэтичным названием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Calibri" pitchFamily="34" charset="0"/>
              </a:rPr>
              <a:t>«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Calibri" pitchFamily="34" charset="0"/>
              </a:rPr>
              <a:t>Голубая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Calibri" pitchFamily="34" charset="0"/>
              </a:rPr>
              <a:t> дача»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Bookman Old Style" pitchFamily="18" charset="0"/>
                <a:ea typeface="Calibri" pitchFamily="34" charset="0"/>
                <a:cs typeface="Calibri" pitchFamily="34" charset="0"/>
              </a:rPr>
              <a:t>скрывается трагическая история массового расстрела восьми сотен евреев, включая детей, которых убивали на глазах матерей, а их семьям других национальностей даже не позволили умереть со своими родными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180655" y="-45140"/>
            <a:ext cx="1880967" cy="137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Lenovo\Desktop\Смоленск\IMG_02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792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180655" y="-45140"/>
            <a:ext cx="1880967" cy="137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5791200"/>
            <a:ext cx="861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Bookman Old Style" pitchFamily="18" charset="0"/>
              </a:rPr>
              <a:t>Здесь похоронены люди, которые, рискуя своей жизнью и жизнью своих родных, соседей, помогали еврейскому населению продуктами, одеждой, укрывали от фашистов в своих домах</a:t>
            </a:r>
            <a:endParaRPr lang="ru-RU" sz="1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381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Bookman Old Style" pitchFamily="18" charset="0"/>
              </a:rPr>
              <a:t>«</a:t>
            </a:r>
            <a:r>
              <a:rPr lang="ru-RU" sz="2400" b="1" dirty="0" err="1" smtClean="0">
                <a:solidFill>
                  <a:srgbClr val="FFFF00"/>
                </a:solidFill>
                <a:latin typeface="Bookman Old Style" pitchFamily="18" charset="0"/>
              </a:rPr>
              <a:t>Голубая</a:t>
            </a:r>
            <a:r>
              <a:rPr lang="ru-RU" sz="2400" b="1" dirty="0" smtClean="0">
                <a:solidFill>
                  <a:srgbClr val="FFFF00"/>
                </a:solidFill>
                <a:latin typeface="Bookman Old Style" pitchFamily="18" charset="0"/>
              </a:rPr>
              <a:t> дача»</a:t>
            </a:r>
            <a:endParaRPr lang="ru-RU" sz="20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Смоленск\IMG_02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96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410200" y="762000"/>
            <a:ext cx="3048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Памятник воинам, погибшим при освобождении города в 1944 году. Памятник построен в том же году из дерева — один из немногих деревянных памятников, сохранившихся с того времени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" name="Рисунок 5" descr="C:\Users\Lenovo\Desktop\Смоленск\IMG_0212.JPG"/>
          <p:cNvPicPr/>
          <p:nvPr/>
        </p:nvPicPr>
        <p:blipFill>
          <a:blip r:embed="rId3" cstate="print"/>
          <a:srcRect l="10583"/>
          <a:stretch>
            <a:fillRect/>
          </a:stretch>
        </p:blipFill>
        <p:spPr bwMode="auto">
          <a:xfrm>
            <a:off x="4648200" y="3810000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81000" y="5486400"/>
            <a:ext cx="396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Возложение венка к мемориалу (деревянному) павшим в годы Великой Отечественной войны.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г. Невель Псковская область 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8" name="Picture 7" descr="Картинка 4 из 5827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6959">
            <a:off x="3645567" y="2239124"/>
            <a:ext cx="1880967" cy="152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Lenovo\Desktop\Смоленск\IMG_02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21089" y="-104202"/>
            <a:ext cx="1735185" cy="165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6324600"/>
            <a:ext cx="4366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Мемориал павших  и     </a:t>
            </a:r>
            <a:r>
              <a:rPr lang="ru-RU" b="1" dirty="0" smtClean="0">
                <a:solidFill>
                  <a:schemeClr val="bg1"/>
                </a:solidFill>
              </a:rPr>
              <a:t>Аллея Героев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Lenovo\Desktop\Смоленск\IMG_02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25267" y="-103753"/>
            <a:ext cx="1710286" cy="138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565767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В гостях у поискового отряда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"Патриот 60»,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которые занимаются не только поиском останков наших солдат, но и восстанавливают технику времен Великой Отечественной войны...</a:t>
            </a:r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г. Невель Псковская область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Жидкова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Смоленск\IMG_02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34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14400" y="5867400"/>
            <a:ext cx="739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Вот на этих автомобилях мы отправились через весь город к братской могиле, находившейся на окраине Невеля.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Теперь там </a:t>
            </a:r>
            <a:r>
              <a:rPr lang="ru-RU" sz="1600" b="1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-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монументальный комплекс.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100570" y="-123134"/>
            <a:ext cx="1867792" cy="140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Lenovo\Desktop\Смоленск\IMG_02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8534400" cy="57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676400" y="0"/>
            <a:ext cx="68515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Братская могила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Монументальный комплекс на окраине Невеля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100570" y="-123134"/>
            <a:ext cx="1867792" cy="140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2600" y="2362200"/>
            <a:ext cx="57415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Краеведческий музей</a:t>
            </a:r>
          </a:p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г. Невель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990600"/>
            <a:ext cx="8001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FF00"/>
                </a:solidFill>
                <a:latin typeface="Bookman Old Style" pitchFamily="18" charset="0"/>
              </a:rPr>
              <a:t>Мы  услышали историю города, экскурсовод познакомила нас с  несколькими вновь созданными экспозициями музея… Также она рассказала, что </a:t>
            </a:r>
            <a:r>
              <a:rPr lang="ru-RU" sz="2000" b="1" dirty="0" err="1" smtClean="0">
                <a:solidFill>
                  <a:srgbClr val="FFFF00"/>
                </a:solidFill>
                <a:latin typeface="Bookman Old Style" pitchFamily="18" charset="0"/>
              </a:rPr>
              <a:t>невельские</a:t>
            </a:r>
            <a:r>
              <a:rPr lang="ru-RU" sz="2000" b="1" dirty="0" smtClean="0">
                <a:solidFill>
                  <a:srgbClr val="FFFF00"/>
                </a:solidFill>
                <a:latin typeface="Bookman Old Style" pitchFamily="18" charset="0"/>
              </a:rPr>
              <a:t> места живописные: глубокие озера ледникового происхождения, множество мелких рек и болот, узкие долины и высокие холмы, огромные каменные глыбы, леса, в основном сосновые, где в обилии растут грибы и ягоды, а также водятся разнообразные дикие животные и птицы. Не удивительно, что эти края пользуются популярностью для отдыха на природе.</a:t>
            </a:r>
            <a:endParaRPr lang="ru-RU" sz="20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Картинка 4 из 5827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6959">
            <a:off x="-306573" y="-84893"/>
            <a:ext cx="2256504" cy="166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2.mycdn.me/i?r=AyH4iRPQ2q0otWIFepML2LxR6cJI404iz7JKMzmgun526w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295400"/>
            <a:ext cx="720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52600" y="0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Дорога ветру свежему открыта,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И перед нами в утренней росе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Солдатские фигуры из гранита, -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Как много их по Минскому шоссе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905000" y="5410200"/>
            <a:ext cx="601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Московская область Можайский район д.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Цуканово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Минское шоссе.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6096000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Братская могила бойцов военно-автомобильной дороги Западного фронта, погибших 23 апреля 1942 г.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Смоленск\IMG_02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219200" y="6248400"/>
            <a:ext cx="571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Экспозиция «Русская изба»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Смоленск\IMG_02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10000" y="6096000"/>
            <a:ext cx="3610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Экспозиция «Русская изба»</a:t>
            </a:r>
            <a:endParaRPr lang="ru-RU" b="1" dirty="0" smtClean="0">
              <a:solidFill>
                <a:srgbClr val="FFFF00"/>
              </a:solidFill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Жидкова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Смоленск\IMG_0243.JPG"/>
          <p:cNvPicPr/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18000"/>
            <a:ext cx="9144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Lenovo\Desktop\Смоленск\IMG_02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Смоленск\IMG_02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177667" y="165287"/>
            <a:ext cx="1710286" cy="138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3810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Мы сюда еще вернемся!!! 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endParaRPr lang="ru-RU" sz="20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Смоленск\IMG_02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716200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34000" y="5715000"/>
            <a:ext cx="2433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Bookman Old Style" pitchFamily="18" charset="0"/>
              </a:rPr>
              <a:t>Фото на память</a:t>
            </a:r>
            <a:endParaRPr lang="ru-RU" sz="20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6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25268" y="165287"/>
            <a:ext cx="1710286" cy="138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1600200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  <a:latin typeface="Bookman Old Style" pitchFamily="18" charset="0"/>
              </a:rPr>
              <a:t>Конец</a:t>
            </a:r>
            <a:endParaRPr lang="ru-RU" sz="66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6" name="Picture 7" descr="Картинка 4 из 5827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6959">
            <a:off x="5219196" y="3780657"/>
            <a:ext cx="3046088" cy="242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Картинка 4 из 5827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6959">
            <a:off x="-263294" y="20916"/>
            <a:ext cx="1777408" cy="130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2.mycdn.me/i?r=AyH4iRPQ2q0otWIFepML2LxRN6ASxBqk0rstInHgJFUv0Q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24000"/>
            <a:ext cx="7848600" cy="49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43000" y="228600"/>
            <a:ext cx="723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Команда на территории Свято-Успенского Кафедрального собора, заложенного в 1677 году. Храм строился в течение 95 лет, освящён в 1772 году. Вновь действующим становится в 1941 году, храм служит по настоящее время...   Высота 70 м.</a:t>
            </a:r>
            <a:endParaRPr lang="ru-RU" sz="16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2.mycdn.me/i?r=AyH4iRPQ2q0otWIFepML2LxRKIUnftgd9ekaxgpkMP8K_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20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-228600"/>
            <a:ext cx="8915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endParaRPr lang="ru-RU" sz="2000" b="1" dirty="0" smtClean="0"/>
          </a:p>
          <a:p>
            <a:pPr algn="just"/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Памятник посвящён событиям начального периода войны 1812 года, когда со 2 по 5 августа в сражениях на </a:t>
            </a:r>
            <a:r>
              <a:rPr lang="ru-RU" sz="1600" b="1" dirty="0" err="1" smtClean="0">
                <a:solidFill>
                  <a:srgbClr val="FFFF00"/>
                </a:solidFill>
                <a:latin typeface="Bookman Old Style" pitchFamily="18" charset="0"/>
              </a:rPr>
              <a:t>Краснинском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 большаке и под Смоленском 1-я и 2-я русские армии сдерживали попытки Великой армии прекратить отступление 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русских  войск  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и 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разбить  их  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под </a:t>
            </a: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 Смоленском.</a:t>
            </a:r>
            <a:endParaRPr lang="ru-RU" sz="1600" b="1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Минута молчания.    Сквер Памяти Героев 1812 года </a:t>
            </a:r>
            <a:endParaRPr lang="ru-RU" sz="16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6324600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Памятник с орлами</a:t>
            </a:r>
            <a:r>
              <a:rPr lang="ru-RU" sz="1600" b="1" dirty="0" smtClean="0">
                <a:solidFill>
                  <a:schemeClr val="bg1"/>
                </a:solidFill>
              </a:rPr>
              <a:t> «Благодарная Россия героям 1812 года»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253590" y="1092956"/>
            <a:ext cx="1848069" cy="150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2.mycdn.me/i?r=AyH4iRPQ2q0otWIFepML2LxRMHnHAA6obH8y0RnQUKc3Gg"/>
          <p:cNvPicPr/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457200" y="457200"/>
            <a:ext cx="828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5800" y="6273225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Bookman Old Style" pitchFamily="18" charset="0"/>
              </a:rPr>
              <a:t>Памятник  Владимиру  </a:t>
            </a:r>
            <a:r>
              <a:rPr lang="ru-RU" sz="1600" b="1" dirty="0" err="1" smtClean="0">
                <a:solidFill>
                  <a:schemeClr val="bg1"/>
                </a:solidFill>
                <a:latin typeface="Bookman Old Style" pitchFamily="18" charset="0"/>
              </a:rPr>
              <a:t>Куриленко</a:t>
            </a:r>
            <a:r>
              <a:rPr lang="ru-RU" sz="16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(25.12.1924 -13.05.1942 гг.),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Bookman Old Style" pitchFamily="18" charset="0"/>
              </a:rPr>
              <a:t>юному партизану-герою Смоленска </a:t>
            </a:r>
            <a:endParaRPr lang="ru-RU" sz="16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188506" y="184631"/>
            <a:ext cx="1884135" cy="130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2.mycdn.me/i?r=AyH4iRPQ2q0otWIFepML2LxRtqPSZX-edtB0_-kkwblLZ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792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65767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коло памятника Александру Твардовскому и Василию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Тёркину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Segoe UI" pitchFamily="34" charset="0"/>
              </a:rPr>
              <a:t>Памятник открыт накануне празднования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Segoe UI" pitchFamily="34" charset="0"/>
              </a:rPr>
              <a:t>50-летия Победы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Times New Roman" pitchFamily="18" charset="0"/>
                <a:cs typeface="Segoe UI" pitchFamily="34" charset="0"/>
              </a:rPr>
              <a:t>в Великой Отечественной войне.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ea typeface="Calibri" pitchFamily="34" charset="0"/>
              <a:cs typeface="Segoe U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Calibri" pitchFamily="34" charset="0"/>
                <a:cs typeface="Segoe UI" pitchFamily="34" charset="0"/>
              </a:rPr>
              <a:t>Автор памятника, скульптор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Segoe UI" pitchFamily="34" charset="0"/>
              </a:rPr>
              <a:t>Альберт Сергеев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ea typeface="Calibri" pitchFamily="34" charset="0"/>
                <a:cs typeface="Segoe UI" pitchFamily="34" charset="0"/>
              </a:rPr>
              <a:t>за эту работу  был удостоен звания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Segoe UI" pitchFamily="34" charset="0"/>
              </a:rPr>
              <a:t> «Почётный гражданин города Смоленска».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255297" y="174788"/>
            <a:ext cx="1799656" cy="138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2.mycdn.me/i?r=AyH4iRPQ2q0otWIFepML2LxRtLN2gbcGjSb6elgCc2YGrw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50860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295400" y="5867400"/>
            <a:ext cx="74676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Экспозиция музея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 «Дети войны, оставшиеся без родителей»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52578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/>
                </a:solidFill>
                <a:latin typeface="Bookman Old Style" pitchFamily="18" charset="0"/>
              </a:rPr>
              <a:t> </a:t>
            </a:r>
            <a:endParaRPr lang="ru-RU" sz="2000" b="1" dirty="0">
              <a:solidFill>
                <a:schemeClr val="accent3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0400" y="0"/>
            <a:ext cx="2311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Bookman Old Style" pitchFamily="18" charset="0"/>
              </a:rPr>
              <a:t>Смоленский музей</a:t>
            </a:r>
            <a:endParaRPr lang="ru-RU" sz="16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4" name="Picture 7" descr="Картинка 4 из 5827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6959">
            <a:off x="-45423" y="-31951"/>
            <a:ext cx="2009458" cy="141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727</TotalTime>
  <Words>946</Words>
  <PresentationFormat>Экран (4:3)</PresentationFormat>
  <Paragraphs>114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Поток</vt:lpstr>
      <vt:lpstr>Дорогами войны </vt:lpstr>
      <vt:lpstr>Святыми обелисками в пути                                                                                                                           Победная дорога порастала.                                                                                                                           Смоленщина!                                                                                                                           Здесь метра не найти,                                                                                                                           Чтоб не был тронут                                                                                                                           Роковым металлом…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Microsoft</cp:lastModifiedBy>
  <cp:revision>79</cp:revision>
  <dcterms:created xsi:type="dcterms:W3CDTF">2020-11-10T13:53:23Z</dcterms:created>
  <dcterms:modified xsi:type="dcterms:W3CDTF">2020-11-26T19:21:31Z</dcterms:modified>
</cp:coreProperties>
</file>